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58" r:id="rId9"/>
    <p:sldId id="260" r:id="rId10"/>
    <p:sldId id="261" r:id="rId11"/>
    <p:sldId id="259" r:id="rId12"/>
    <p:sldId id="262" r:id="rId13"/>
    <p:sldId id="263" r:id="rId14"/>
    <p:sldId id="264" r:id="rId15"/>
    <p:sldId id="265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9DE08-2F3F-48F1-B0A0-E8BB2C5BE84D}" type="datetimeFigureOut">
              <a:rPr lang="de-CH" smtClean="0"/>
              <a:t>29.09.2020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417C-6B0D-42E2-B4FF-6E8C70F77D8B}" type="slidenum">
              <a:rPr lang="de-CH" smtClean="0"/>
              <a:t>‹Nr.›</a:t>
            </a:fld>
            <a:endParaRPr lang="de-CH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2267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9DE08-2F3F-48F1-B0A0-E8BB2C5BE84D}" type="datetimeFigureOut">
              <a:rPr lang="de-CH" smtClean="0"/>
              <a:t>29.09.2020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417C-6B0D-42E2-B4FF-6E8C70F77D8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37308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9DE08-2F3F-48F1-B0A0-E8BB2C5BE84D}" type="datetimeFigureOut">
              <a:rPr lang="de-CH" smtClean="0"/>
              <a:t>29.09.2020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417C-6B0D-42E2-B4FF-6E8C70F77D8B}" type="slidenum">
              <a:rPr lang="de-CH" smtClean="0"/>
              <a:t>‹Nr.›</a:t>
            </a:fld>
            <a:endParaRPr lang="de-CH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7159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9DE08-2F3F-48F1-B0A0-E8BB2C5BE84D}" type="datetimeFigureOut">
              <a:rPr lang="de-CH" smtClean="0"/>
              <a:t>29.09.2020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417C-6B0D-42E2-B4FF-6E8C70F77D8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97607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9DE08-2F3F-48F1-B0A0-E8BB2C5BE84D}" type="datetimeFigureOut">
              <a:rPr lang="de-CH" smtClean="0"/>
              <a:t>29.09.2020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417C-6B0D-42E2-B4FF-6E8C70F77D8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38007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9DE08-2F3F-48F1-B0A0-E8BB2C5BE84D}" type="datetimeFigureOut">
              <a:rPr lang="de-CH" smtClean="0"/>
              <a:t>29.09.2020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417C-6B0D-42E2-B4FF-6E8C70F77D8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65762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9DE08-2F3F-48F1-B0A0-E8BB2C5BE84D}" type="datetimeFigureOut">
              <a:rPr lang="de-CH" smtClean="0"/>
              <a:t>29.09.2020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417C-6B0D-42E2-B4FF-6E8C70F77D8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35630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369DE08-2F3F-48F1-B0A0-E8BB2C5BE84D}" type="datetimeFigureOut">
              <a:rPr lang="de-CH" smtClean="0"/>
              <a:t>29.09.2020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826417C-6B0D-42E2-B4FF-6E8C70F77D8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69619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9DE08-2F3F-48F1-B0A0-E8BB2C5BE84D}" type="datetimeFigureOut">
              <a:rPr lang="de-CH" smtClean="0"/>
              <a:t>29.09.2020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417C-6B0D-42E2-B4FF-6E8C70F77D8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22505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9DE08-2F3F-48F1-B0A0-E8BB2C5BE84D}" type="datetimeFigureOut">
              <a:rPr lang="de-CH" smtClean="0"/>
              <a:t>29.09.2020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417C-6B0D-42E2-B4FF-6E8C70F77D8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99217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9DE08-2F3F-48F1-B0A0-E8BB2C5BE84D}" type="datetimeFigureOut">
              <a:rPr lang="de-CH" smtClean="0"/>
              <a:t>29.09.2020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417C-6B0D-42E2-B4FF-6E8C70F77D8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60168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369DE08-2F3F-48F1-B0A0-E8BB2C5BE84D}" type="datetimeFigureOut">
              <a:rPr lang="de-CH" smtClean="0"/>
              <a:t>29.09.2020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826417C-6B0D-42E2-B4FF-6E8C70F77D8B}" type="slidenum">
              <a:rPr lang="de-CH" smtClean="0"/>
              <a:t>‹Nr.›</a:t>
            </a:fld>
            <a:endParaRPr lang="de-CH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342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0B2CB4-5D1A-4B93-8F1D-4B40800467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>
                <a:solidFill>
                  <a:schemeClr val="bg1"/>
                </a:solidFill>
              </a:rPr>
              <a:t>Mining and </a:t>
            </a:r>
            <a:r>
              <a:rPr lang="de-CH" dirty="0" err="1">
                <a:solidFill>
                  <a:schemeClr val="bg1"/>
                </a:solidFill>
              </a:rPr>
              <a:t>the</a:t>
            </a:r>
            <a:r>
              <a:rPr lang="de-CH" dirty="0">
                <a:solidFill>
                  <a:schemeClr val="bg1"/>
                </a:solidFill>
              </a:rPr>
              <a:t> </a:t>
            </a:r>
            <a:r>
              <a:rPr lang="de-CH" dirty="0" err="1">
                <a:solidFill>
                  <a:schemeClr val="bg1"/>
                </a:solidFill>
              </a:rPr>
              <a:t>enviroment</a:t>
            </a:r>
            <a:endParaRPr lang="de-CH" dirty="0">
              <a:solidFill>
                <a:schemeClr val="bg1"/>
              </a:solidFill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9A5022D-58BF-4985-AFEB-E28F3807E0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dirty="0">
                <a:solidFill>
                  <a:schemeClr val="bg1"/>
                </a:solidFill>
              </a:rPr>
              <a:t>Carmen R. und Tamara H.</a:t>
            </a:r>
          </a:p>
        </p:txBody>
      </p:sp>
    </p:spTree>
    <p:extLst>
      <p:ext uri="{BB962C8B-B14F-4D97-AF65-F5344CB8AC3E}">
        <p14:creationId xmlns:p14="http://schemas.microsoft.com/office/powerpoint/2010/main" val="4059924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931055-35B6-455F-B52D-697853AA7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Enviromental</a:t>
            </a:r>
            <a:r>
              <a:rPr lang="de-CH" dirty="0"/>
              <a:t> </a:t>
            </a:r>
            <a:r>
              <a:rPr lang="de-CH" dirty="0" err="1"/>
              <a:t>impact</a:t>
            </a: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35AF19D-6A0C-42C9-8355-FF47DBFD02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Environmental </a:t>
            </a:r>
            <a:r>
              <a:rPr lang="de-CH" dirty="0" err="1"/>
              <a:t>damage</a:t>
            </a:r>
            <a:r>
              <a:rPr lang="de-CH" dirty="0"/>
              <a:t> </a:t>
            </a:r>
            <a:r>
              <a:rPr lang="de-CH" dirty="0" err="1"/>
              <a:t>through</a:t>
            </a:r>
            <a:r>
              <a:rPr lang="de-CH" dirty="0"/>
              <a:t> </a:t>
            </a:r>
            <a:r>
              <a:rPr lang="de-CH" dirty="0" err="1"/>
              <a:t>mining</a:t>
            </a:r>
            <a:r>
              <a:rPr lang="de-CH" dirty="0"/>
              <a:t> (Rohstoffförderung)</a:t>
            </a:r>
          </a:p>
          <a:p>
            <a:endParaRPr lang="de-CH" dirty="0"/>
          </a:p>
          <a:p>
            <a:r>
              <a:rPr lang="de-CH" dirty="0" err="1"/>
              <a:t>Landscapechange</a:t>
            </a:r>
            <a:endParaRPr lang="de-CH" dirty="0"/>
          </a:p>
          <a:p>
            <a:pPr marL="0" indent="0">
              <a:buNone/>
            </a:pPr>
            <a:endParaRPr lang="de-CH" dirty="0"/>
          </a:p>
          <a:p>
            <a:r>
              <a:rPr lang="de-CH" dirty="0"/>
              <a:t>Energy </a:t>
            </a:r>
            <a:r>
              <a:rPr lang="de-CH" dirty="0" err="1"/>
              <a:t>consumption</a:t>
            </a:r>
            <a:r>
              <a:rPr lang="de-CH" dirty="0"/>
              <a:t> </a:t>
            </a:r>
          </a:p>
          <a:p>
            <a:endParaRPr lang="de-CH" dirty="0"/>
          </a:p>
          <a:p>
            <a:r>
              <a:rPr lang="de-CH" dirty="0" err="1"/>
              <a:t>Water</a:t>
            </a:r>
            <a:r>
              <a:rPr lang="de-CH" dirty="0"/>
              <a:t> </a:t>
            </a:r>
            <a:r>
              <a:rPr lang="de-CH" dirty="0" err="1"/>
              <a:t>consumption</a:t>
            </a:r>
            <a:r>
              <a:rPr lang="de-CH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70739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6B0178-51E2-47B2-9060-3986D2589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Influence</a:t>
            </a:r>
            <a:r>
              <a:rPr lang="de-CH" dirty="0"/>
              <a:t> on </a:t>
            </a:r>
            <a:r>
              <a:rPr lang="de-CH" dirty="0" err="1"/>
              <a:t>flora</a:t>
            </a:r>
            <a:r>
              <a:rPr lang="de-CH" dirty="0"/>
              <a:t> and </a:t>
            </a:r>
            <a:r>
              <a:rPr lang="de-CH" dirty="0" err="1"/>
              <a:t>fauna</a:t>
            </a:r>
            <a:r>
              <a:rPr lang="de-CH" dirty="0"/>
              <a:t>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F30110D1-291D-4EA5-82D8-BF937B717464}"/>
              </a:ext>
            </a:extLst>
          </p:cNvPr>
          <p:cNvSpPr txBox="1"/>
          <p:nvPr/>
        </p:nvSpPr>
        <p:spPr>
          <a:xfrm>
            <a:off x="1096816" y="1907221"/>
            <a:ext cx="91059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Repopulating</a:t>
            </a:r>
            <a:r>
              <a:rPr lang="de-CH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CH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is</a:t>
            </a:r>
            <a:r>
              <a:rPr lang="de-CH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CH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often</a:t>
            </a:r>
            <a:r>
              <a:rPr lang="de-CH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impossible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1/3 </a:t>
            </a:r>
            <a:r>
              <a:rPr lang="de-CH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active</a:t>
            </a:r>
            <a:r>
              <a:rPr lang="de-CH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CH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mines</a:t>
            </a:r>
            <a:r>
              <a:rPr lang="de-CH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Mining </a:t>
            </a:r>
            <a:r>
              <a:rPr lang="de-CH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industrie</a:t>
            </a:r>
            <a:r>
              <a:rPr lang="de-CH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CH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is</a:t>
            </a:r>
            <a:r>
              <a:rPr lang="de-CH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CH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one</a:t>
            </a:r>
            <a:r>
              <a:rPr lang="de-CH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CH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of</a:t>
            </a:r>
            <a:r>
              <a:rPr lang="de-CH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CH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de-CH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CH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world’s</a:t>
            </a:r>
            <a:r>
              <a:rPr lang="de-CH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CH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most</a:t>
            </a:r>
            <a:r>
              <a:rPr lang="de-CH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CH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energy</a:t>
            </a:r>
            <a:r>
              <a:rPr lang="de-CH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-intensive </a:t>
            </a:r>
            <a:r>
              <a:rPr lang="de-CH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industries</a:t>
            </a:r>
            <a:endParaRPr lang="de-CH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0A65E5-7A2E-4A6F-B124-A2741A378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2781" y="4237540"/>
            <a:ext cx="3532403" cy="1766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441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CCB396-DD1F-4690-90B3-AF62D1303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Various</a:t>
            </a:r>
            <a:r>
              <a:rPr lang="de-CH" dirty="0"/>
              <a:t> </a:t>
            </a:r>
            <a:r>
              <a:rPr lang="de-CH" dirty="0" err="1"/>
              <a:t>spheres</a:t>
            </a: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B7336A4-511E-4C27-A8EE-5C80FBD02E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err="1"/>
              <a:t>Enviroment</a:t>
            </a:r>
            <a:r>
              <a:rPr lang="de-CH" dirty="0"/>
              <a:t> </a:t>
            </a:r>
            <a:r>
              <a:rPr lang="de-CH" dirty="0" err="1"/>
              <a:t>is</a:t>
            </a:r>
            <a:r>
              <a:rPr lang="de-CH" dirty="0"/>
              <a:t> </a:t>
            </a:r>
            <a:r>
              <a:rPr lang="de-CH" dirty="0" err="1"/>
              <a:t>made</a:t>
            </a:r>
            <a:r>
              <a:rPr lang="de-CH" dirty="0"/>
              <a:t> </a:t>
            </a:r>
            <a:r>
              <a:rPr lang="de-CH" dirty="0" err="1"/>
              <a:t>up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various</a:t>
            </a:r>
            <a:r>
              <a:rPr lang="de-CH" dirty="0"/>
              <a:t> </a:t>
            </a:r>
            <a:r>
              <a:rPr lang="de-CH" dirty="0" err="1"/>
              <a:t>spheres</a:t>
            </a:r>
            <a:endParaRPr lang="de-CH" dirty="0"/>
          </a:p>
          <a:p>
            <a:endParaRPr lang="de-CH" dirty="0"/>
          </a:p>
          <a:p>
            <a:pPr marL="0" indent="0">
              <a:buNone/>
            </a:pPr>
            <a:r>
              <a:rPr lang="de-CH" dirty="0"/>
              <a:t> Constant </a:t>
            </a:r>
            <a:r>
              <a:rPr lang="de-CH" dirty="0" err="1"/>
              <a:t>interaction</a:t>
            </a:r>
            <a:r>
              <a:rPr lang="de-CH" dirty="0"/>
              <a:t> (Clean </a:t>
            </a:r>
            <a:r>
              <a:rPr lang="de-CH" dirty="0" err="1"/>
              <a:t>air</a:t>
            </a:r>
            <a:r>
              <a:rPr lang="de-CH" dirty="0"/>
              <a:t>, </a:t>
            </a:r>
            <a:r>
              <a:rPr lang="de-CH" dirty="0" err="1"/>
              <a:t>water</a:t>
            </a:r>
            <a:r>
              <a:rPr lang="de-CH" dirty="0"/>
              <a:t>, </a:t>
            </a:r>
            <a:r>
              <a:rPr lang="de-CH" dirty="0" err="1"/>
              <a:t>diversity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species</a:t>
            </a:r>
            <a:r>
              <a:rPr lang="de-CH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70711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A0A889-8A01-4B6F-9E0B-5696E3706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Lithosphere</a:t>
            </a:r>
            <a:r>
              <a:rPr lang="de-CH" dirty="0"/>
              <a:t> &amp; </a:t>
            </a:r>
            <a:r>
              <a:rPr lang="de-CH" dirty="0" err="1"/>
              <a:t>Biosphere</a:t>
            </a: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2770CCF-F56B-49A3-B356-F19AC57436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err="1"/>
              <a:t>Lithosphere</a:t>
            </a:r>
            <a:r>
              <a:rPr lang="de-CH" dirty="0"/>
              <a:t> </a:t>
            </a:r>
            <a:r>
              <a:rPr lang="de-CH" dirty="0" err="1"/>
              <a:t>is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world’s</a:t>
            </a:r>
            <a:r>
              <a:rPr lang="de-CH" dirty="0"/>
              <a:t> </a:t>
            </a:r>
            <a:r>
              <a:rPr lang="de-CH" dirty="0" err="1"/>
              <a:t>topmost</a:t>
            </a:r>
            <a:r>
              <a:rPr lang="de-CH" dirty="0"/>
              <a:t> solid </a:t>
            </a:r>
            <a:r>
              <a:rPr lang="de-CH" dirty="0" err="1"/>
              <a:t>layer</a:t>
            </a:r>
            <a:r>
              <a:rPr lang="de-CH" dirty="0"/>
              <a:t> </a:t>
            </a:r>
          </a:p>
          <a:p>
            <a:r>
              <a:rPr lang="de-CH" dirty="0" err="1"/>
              <a:t>Includes</a:t>
            </a:r>
            <a:r>
              <a:rPr lang="de-CH" dirty="0"/>
              <a:t> </a:t>
            </a:r>
            <a:r>
              <a:rPr lang="de-CH" dirty="0" err="1"/>
              <a:t>soils</a:t>
            </a:r>
            <a:r>
              <a:rPr lang="de-CH" dirty="0"/>
              <a:t>, </a:t>
            </a:r>
            <a:r>
              <a:rPr lang="de-CH" dirty="0" err="1"/>
              <a:t>rocks</a:t>
            </a:r>
            <a:r>
              <a:rPr lang="de-CH" dirty="0"/>
              <a:t> and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Earth’s</a:t>
            </a:r>
            <a:r>
              <a:rPr lang="de-CH" dirty="0"/>
              <a:t> </a:t>
            </a:r>
            <a:r>
              <a:rPr lang="de-CH" dirty="0" err="1"/>
              <a:t>mantle</a:t>
            </a:r>
            <a:endParaRPr lang="de-CH" dirty="0"/>
          </a:p>
          <a:p>
            <a:pPr marL="0" indent="0">
              <a:buNone/>
            </a:pPr>
            <a:endParaRPr lang="de-CH" dirty="0"/>
          </a:p>
          <a:p>
            <a:pPr marL="0" indent="0">
              <a:buNone/>
            </a:pPr>
            <a:endParaRPr lang="de-CH" dirty="0"/>
          </a:p>
          <a:p>
            <a:r>
              <a:rPr lang="de-CH" dirty="0" err="1"/>
              <a:t>Biosphere</a:t>
            </a:r>
            <a:r>
              <a:rPr lang="de-CH" dirty="0"/>
              <a:t> </a:t>
            </a:r>
            <a:r>
              <a:rPr lang="de-CH" dirty="0" err="1"/>
              <a:t>are</a:t>
            </a:r>
            <a:r>
              <a:rPr lang="de-CH" dirty="0"/>
              <a:t> all </a:t>
            </a:r>
            <a:r>
              <a:rPr lang="de-CH" dirty="0" err="1"/>
              <a:t>living</a:t>
            </a:r>
            <a:r>
              <a:rPr lang="de-CH" dirty="0"/>
              <a:t> </a:t>
            </a:r>
            <a:r>
              <a:rPr lang="de-CH" dirty="0" err="1"/>
              <a:t>things</a:t>
            </a:r>
            <a:r>
              <a:rPr lang="de-CH" dirty="0"/>
              <a:t> on Earth </a:t>
            </a:r>
          </a:p>
          <a:p>
            <a:r>
              <a:rPr lang="de-CH" dirty="0" err="1"/>
              <a:t>parts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it</a:t>
            </a:r>
            <a:r>
              <a:rPr lang="de-CH" dirty="0"/>
              <a:t> </a:t>
            </a:r>
            <a:r>
              <a:rPr lang="de-CH" dirty="0" err="1"/>
              <a:t>they</a:t>
            </a:r>
            <a:r>
              <a:rPr lang="de-CH" dirty="0"/>
              <a:t> </a:t>
            </a:r>
            <a:r>
              <a:rPr lang="de-CH" dirty="0" err="1"/>
              <a:t>inhabit</a:t>
            </a:r>
            <a:endParaRPr lang="de-CH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0A48626-DEF2-44C0-84EA-C51C1F92C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2039" y="2512688"/>
            <a:ext cx="3966943" cy="297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399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E73A84-A278-469E-8169-0521A192A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Atmosphere</a:t>
            </a:r>
            <a:r>
              <a:rPr lang="de-CH" dirty="0"/>
              <a:t> &amp; </a:t>
            </a:r>
            <a:r>
              <a:rPr lang="de-CH" dirty="0" err="1"/>
              <a:t>Hydrosphere</a:t>
            </a: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2DFAB27-6D3F-473E-B3EA-62F176FED8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err="1"/>
              <a:t>Atmosphere</a:t>
            </a:r>
            <a:r>
              <a:rPr lang="de-CH" dirty="0"/>
              <a:t> </a:t>
            </a:r>
            <a:r>
              <a:rPr lang="de-CH" dirty="0" err="1"/>
              <a:t>is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layer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gasessurrounding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Earth</a:t>
            </a:r>
          </a:p>
          <a:p>
            <a:pPr marL="0" indent="0">
              <a:buNone/>
            </a:pPr>
            <a:endParaRPr lang="de-CH" dirty="0"/>
          </a:p>
          <a:p>
            <a:r>
              <a:rPr lang="de-CH" dirty="0" err="1"/>
              <a:t>Includes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Earth’s</a:t>
            </a:r>
            <a:r>
              <a:rPr lang="de-CH" dirty="0"/>
              <a:t> </a:t>
            </a:r>
            <a:r>
              <a:rPr lang="de-CH" dirty="0" err="1"/>
              <a:t>entire</a:t>
            </a:r>
            <a:r>
              <a:rPr lang="de-CH" dirty="0"/>
              <a:t> mass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water</a:t>
            </a:r>
            <a:r>
              <a:rPr lang="de-CH" dirty="0"/>
              <a:t> </a:t>
            </a:r>
          </a:p>
          <a:p>
            <a:pPr marL="0" indent="0">
              <a:buNone/>
            </a:pPr>
            <a:r>
              <a:rPr lang="de-CH" dirty="0"/>
              <a:t>   </a:t>
            </a:r>
            <a:r>
              <a:rPr lang="de-CH" dirty="0" err="1"/>
              <a:t>above</a:t>
            </a:r>
            <a:r>
              <a:rPr lang="de-CH" dirty="0"/>
              <a:t> and </a:t>
            </a:r>
            <a:r>
              <a:rPr lang="de-CH" dirty="0" err="1"/>
              <a:t>below</a:t>
            </a:r>
            <a:r>
              <a:rPr lang="de-CH" dirty="0"/>
              <a:t> </a:t>
            </a:r>
            <a:r>
              <a:rPr lang="de-CH" dirty="0" err="1"/>
              <a:t>ground</a:t>
            </a:r>
            <a:r>
              <a:rPr lang="de-CH" dirty="0"/>
              <a:t> </a:t>
            </a:r>
          </a:p>
          <a:p>
            <a:r>
              <a:rPr lang="de-CH" dirty="0"/>
              <a:t>75%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Earth’s</a:t>
            </a:r>
            <a:r>
              <a:rPr lang="de-CH" dirty="0"/>
              <a:t> </a:t>
            </a:r>
            <a:r>
              <a:rPr lang="de-CH" dirty="0" err="1"/>
              <a:t>surface</a:t>
            </a:r>
            <a:r>
              <a:rPr lang="de-CH" dirty="0"/>
              <a:t> </a:t>
            </a:r>
            <a:r>
              <a:rPr lang="de-CH" dirty="0" err="1"/>
              <a:t>is</a:t>
            </a:r>
            <a:r>
              <a:rPr lang="de-CH" dirty="0"/>
              <a:t> </a:t>
            </a:r>
            <a:r>
              <a:rPr lang="de-CH" dirty="0" err="1"/>
              <a:t>covered</a:t>
            </a:r>
            <a:r>
              <a:rPr lang="de-CH" dirty="0"/>
              <a:t> in </a:t>
            </a:r>
            <a:r>
              <a:rPr lang="de-CH" dirty="0" err="1"/>
              <a:t>water</a:t>
            </a:r>
            <a:endParaRPr lang="de-CH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08F0CDE-2F10-4611-A754-A704AC4387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1072" y="2747387"/>
            <a:ext cx="3998026" cy="241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384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9A8B4F-2301-42A6-B456-9E677FF86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Anthroposphere</a:t>
            </a: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2E4641C-2C67-4EBD-ABEA-F73114FDCE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err="1"/>
              <a:t>Enviroment</a:t>
            </a:r>
            <a:r>
              <a:rPr lang="de-CH" dirty="0"/>
              <a:t> </a:t>
            </a:r>
            <a:r>
              <a:rPr lang="de-CH" dirty="0" err="1"/>
              <a:t>created</a:t>
            </a:r>
            <a:r>
              <a:rPr lang="de-CH" dirty="0"/>
              <a:t> and </a:t>
            </a:r>
            <a:r>
              <a:rPr lang="de-CH" dirty="0" err="1"/>
              <a:t>influenced</a:t>
            </a:r>
            <a:r>
              <a:rPr lang="de-CH" dirty="0"/>
              <a:t> </a:t>
            </a:r>
            <a:r>
              <a:rPr lang="de-CH" dirty="0" err="1"/>
              <a:t>by</a:t>
            </a:r>
            <a:r>
              <a:rPr lang="de-CH" dirty="0"/>
              <a:t> </a:t>
            </a:r>
            <a:r>
              <a:rPr lang="de-CH" dirty="0" err="1"/>
              <a:t>humans</a:t>
            </a:r>
            <a:r>
              <a:rPr lang="de-CH" dirty="0"/>
              <a:t> </a:t>
            </a:r>
          </a:p>
          <a:p>
            <a:endParaRPr lang="de-CH" dirty="0"/>
          </a:p>
          <a:p>
            <a:r>
              <a:rPr lang="de-CH" dirty="0" err="1"/>
              <a:t>For</a:t>
            </a:r>
            <a:r>
              <a:rPr lang="de-CH" dirty="0"/>
              <a:t> </a:t>
            </a:r>
            <a:r>
              <a:rPr lang="de-CH" dirty="0" err="1"/>
              <a:t>example</a:t>
            </a:r>
            <a:r>
              <a:rPr lang="de-CH" dirty="0"/>
              <a:t> </a:t>
            </a:r>
            <a:r>
              <a:rPr lang="de-CH" dirty="0" err="1"/>
              <a:t>agricultural</a:t>
            </a:r>
            <a:r>
              <a:rPr lang="de-CH" dirty="0"/>
              <a:t> and </a:t>
            </a:r>
            <a:r>
              <a:rPr lang="de-CH" dirty="0" err="1"/>
              <a:t>infrastructure</a:t>
            </a:r>
            <a:endParaRPr lang="de-CH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EDFE03A-0BB6-40F0-9055-4A61D1066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7392" y="2252334"/>
            <a:ext cx="3550920" cy="3804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251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CA857F-EC1A-4681-8D0D-6EDD5F759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Aluminium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8A445C0-C0ED-420B-A990-B528D9A79F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Mining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484087A3-5022-48CE-92B0-D2C05C0EF90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CH" dirty="0"/>
              <a:t>Bauxit (rock </a:t>
            </a:r>
            <a:r>
              <a:rPr lang="de-CH" dirty="0" err="1"/>
              <a:t>weathering</a:t>
            </a:r>
            <a:r>
              <a:rPr lang="de-CH" dirty="0"/>
              <a:t>)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de-CH" dirty="0">
                <a:sym typeface="Wingdings" panose="05000000000000000000" pitchFamily="2" charset="2"/>
              </a:rPr>
              <a:t>Aluminium </a:t>
            </a:r>
            <a:r>
              <a:rPr lang="de-CH" dirty="0" err="1">
                <a:sym typeface="Wingdings" panose="05000000000000000000" pitchFamily="2" charset="2"/>
              </a:rPr>
              <a:t>axide</a:t>
            </a:r>
            <a:endParaRPr lang="de-CH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e-CH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A7B2D0F-8B73-4C1E-A3EE-5538528E12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CH" dirty="0" err="1"/>
              <a:t>Extraction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A113A67D-672C-4B13-A90A-81CF84C5101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de-CH" dirty="0" err="1"/>
              <a:t>one</a:t>
            </a:r>
            <a:r>
              <a:rPr lang="de-CH" dirty="0"/>
              <a:t> </a:t>
            </a:r>
            <a:r>
              <a:rPr lang="de-CH" dirty="0" err="1"/>
              <a:t>unit</a:t>
            </a:r>
            <a:r>
              <a:rPr lang="de-CH" dirty="0"/>
              <a:t> </a:t>
            </a:r>
            <a:r>
              <a:rPr lang="de-CH" dirty="0" err="1"/>
              <a:t>aluminium</a:t>
            </a:r>
            <a:r>
              <a:rPr lang="de-CH" dirty="0"/>
              <a:t> </a:t>
            </a:r>
            <a:r>
              <a:rPr lang="de-CH" dirty="0" err="1"/>
              <a:t>axide</a:t>
            </a:r>
            <a:r>
              <a:rPr lang="de-CH" dirty="0"/>
              <a:t> = </a:t>
            </a:r>
            <a:r>
              <a:rPr lang="de-CH" dirty="0" err="1"/>
              <a:t>two</a:t>
            </a:r>
            <a:r>
              <a:rPr lang="de-CH" dirty="0"/>
              <a:t> </a:t>
            </a:r>
            <a:r>
              <a:rPr lang="de-CH" dirty="0" err="1"/>
              <a:t>units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wastewater</a:t>
            </a:r>
            <a:r>
              <a:rPr lang="de-CH" dirty="0"/>
              <a:t> (</a:t>
            </a:r>
            <a:r>
              <a:rPr lang="de-CH" dirty="0" err="1"/>
              <a:t>red</a:t>
            </a:r>
            <a:r>
              <a:rPr lang="de-CH" dirty="0"/>
              <a:t> </a:t>
            </a:r>
            <a:r>
              <a:rPr lang="de-CH" dirty="0" err="1"/>
              <a:t>mud</a:t>
            </a:r>
            <a:r>
              <a:rPr lang="de-CH" dirty="0"/>
              <a:t>)</a:t>
            </a:r>
          </a:p>
        </p:txBody>
      </p:sp>
      <p:pic>
        <p:nvPicPr>
          <p:cNvPr id="1026" name="Picture 2" descr="Bauxit – Wikipedia">
            <a:extLst>
              <a:ext uri="{FF2B5EF4-FFF2-40B4-BE49-F238E27FC236}">
                <a16:creationId xmlns:a16="http://schemas.microsoft.com/office/drawing/2014/main" id="{A3A889F1-35EC-426D-B540-A218DD9DB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645" y="3821113"/>
            <a:ext cx="2846388" cy="184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otschlamm">
            <a:extLst>
              <a:ext uri="{FF2B5EF4-FFF2-40B4-BE49-F238E27FC236}">
                <a16:creationId xmlns:a16="http://schemas.microsoft.com/office/drawing/2014/main" id="{EB70EF60-7252-4CBA-9BE2-D3A4A81754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324" y="3821113"/>
            <a:ext cx="3419475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1476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8A2B72-A2DF-42A5-B029-3BAD08FC4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Problems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49989204-91AC-49A5-AEB8-BE31A8D54D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CH" dirty="0" err="1"/>
              <a:t>Red</a:t>
            </a:r>
            <a:r>
              <a:rPr lang="de-CH" dirty="0"/>
              <a:t> </a:t>
            </a:r>
            <a:r>
              <a:rPr lang="de-CH" dirty="0" err="1"/>
              <a:t>mud</a:t>
            </a:r>
            <a:r>
              <a:rPr lang="de-CH" dirty="0"/>
              <a:t> </a:t>
            </a:r>
            <a:r>
              <a:rPr lang="de-CH" dirty="0" err="1"/>
              <a:t>is</a:t>
            </a:r>
            <a:r>
              <a:rPr lang="de-CH" dirty="0"/>
              <a:t> </a:t>
            </a:r>
            <a:r>
              <a:rPr lang="de-CH" dirty="0" err="1"/>
              <a:t>really</a:t>
            </a:r>
            <a:r>
              <a:rPr lang="de-CH" dirty="0"/>
              <a:t> </a:t>
            </a:r>
            <a:r>
              <a:rPr lang="de-CH" dirty="0" err="1"/>
              <a:t>toxic</a:t>
            </a:r>
            <a:endParaRPr lang="de-CH" dirty="0"/>
          </a:p>
          <a:p>
            <a:r>
              <a:rPr lang="de-CH" dirty="0" err="1"/>
              <a:t>Orginial</a:t>
            </a:r>
            <a:r>
              <a:rPr lang="de-CH" dirty="0"/>
              <a:t> </a:t>
            </a:r>
            <a:r>
              <a:rPr lang="de-CH" dirty="0" err="1"/>
              <a:t>soil</a:t>
            </a:r>
            <a:r>
              <a:rPr lang="de-CH" dirty="0"/>
              <a:t>* </a:t>
            </a:r>
            <a:r>
              <a:rPr lang="de-CH" dirty="0" err="1"/>
              <a:t>structure</a:t>
            </a:r>
            <a:r>
              <a:rPr lang="de-CH" dirty="0"/>
              <a:t> </a:t>
            </a:r>
            <a:r>
              <a:rPr lang="de-CH" dirty="0" err="1"/>
              <a:t>cannot</a:t>
            </a:r>
            <a:r>
              <a:rPr lang="de-CH" dirty="0"/>
              <a:t> </a:t>
            </a:r>
            <a:r>
              <a:rPr lang="de-CH" dirty="0" err="1"/>
              <a:t>be</a:t>
            </a:r>
            <a:r>
              <a:rPr lang="de-CH" dirty="0"/>
              <a:t> </a:t>
            </a:r>
            <a:r>
              <a:rPr lang="de-CH" dirty="0" err="1"/>
              <a:t>restored</a:t>
            </a:r>
            <a:r>
              <a:rPr lang="de-CH" dirty="0"/>
              <a:t> </a:t>
            </a:r>
            <a:r>
              <a:rPr lang="de-CH" dirty="0" err="1"/>
              <a:t>completly</a:t>
            </a:r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pPr lvl="7"/>
            <a:endParaRPr lang="de-CH" dirty="0"/>
          </a:p>
          <a:p>
            <a:pPr lvl="8"/>
            <a:r>
              <a:rPr lang="de-CH" dirty="0"/>
              <a:t>                                                                                           </a:t>
            </a:r>
          </a:p>
          <a:p>
            <a:pPr lvl="8"/>
            <a:r>
              <a:rPr lang="de-CH" dirty="0"/>
              <a:t>                                                                                          *Boden</a:t>
            </a:r>
          </a:p>
        </p:txBody>
      </p:sp>
      <p:pic>
        <p:nvPicPr>
          <p:cNvPr id="2052" name="Picture 4" descr="Rotschlamm Prozess Kolontar Ungarn Gerichtsurteil - ARD Wien">
            <a:extLst>
              <a:ext uri="{FF2B5EF4-FFF2-40B4-BE49-F238E27FC236}">
                <a16:creationId xmlns:a16="http://schemas.microsoft.com/office/drawing/2014/main" id="{166AF78F-9382-4259-9FF6-CBB8B31EB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943" y="3028519"/>
            <a:ext cx="5153891" cy="2899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toxic sign – Anima Natura">
            <a:extLst>
              <a:ext uri="{FF2B5EF4-FFF2-40B4-BE49-F238E27FC236}">
                <a16:creationId xmlns:a16="http://schemas.microsoft.com/office/drawing/2014/main" id="{63F79972-AF1F-419D-A24F-243F61463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2145" y="3596415"/>
            <a:ext cx="2000250" cy="179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6043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6D8B63-836F-42BF-AD63-F11DAFA5A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Electrolysis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08DA804-F47C-4F7A-AC49-CD020C142A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de-CH" dirty="0"/>
              <a:t> Pure </a:t>
            </a:r>
            <a:r>
              <a:rPr lang="de-CH" dirty="0" err="1"/>
              <a:t>metal</a:t>
            </a:r>
            <a:r>
              <a:rPr lang="de-CH" dirty="0"/>
              <a:t> </a:t>
            </a:r>
            <a:r>
              <a:rPr lang="de-CH" dirty="0" err="1"/>
              <a:t>production</a:t>
            </a:r>
            <a:r>
              <a:rPr lang="de-CH" dirty="0"/>
              <a:t> </a:t>
            </a:r>
            <a:r>
              <a:rPr lang="de-CH" dirty="0" err="1"/>
              <a:t>from</a:t>
            </a:r>
            <a:r>
              <a:rPr lang="de-CH" dirty="0"/>
              <a:t> </a:t>
            </a:r>
            <a:r>
              <a:rPr lang="de-CH" dirty="0" err="1"/>
              <a:t>aluminium</a:t>
            </a:r>
            <a:r>
              <a:rPr lang="de-CH" dirty="0"/>
              <a:t> </a:t>
            </a:r>
            <a:r>
              <a:rPr lang="de-CH" dirty="0" err="1"/>
              <a:t>axide</a:t>
            </a:r>
            <a:r>
              <a:rPr lang="de-CH" dirty="0"/>
              <a:t> (</a:t>
            </a:r>
            <a:r>
              <a:rPr lang="de-CH" dirty="0" err="1"/>
              <a:t>electrolysis</a:t>
            </a:r>
            <a:r>
              <a:rPr lang="de-CH" dirty="0"/>
              <a:t> </a:t>
            </a:r>
            <a:r>
              <a:rPr lang="de-CH" dirty="0" err="1"/>
              <a:t>methode</a:t>
            </a:r>
            <a:r>
              <a:rPr lang="de-CH" dirty="0"/>
              <a:t>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CH" dirty="0"/>
              <a:t> Main </a:t>
            </a:r>
            <a:r>
              <a:rPr lang="de-CH" dirty="0" err="1"/>
              <a:t>centres</a:t>
            </a:r>
            <a:r>
              <a:rPr lang="de-CH" dirty="0"/>
              <a:t>: China (</a:t>
            </a:r>
            <a:r>
              <a:rPr lang="de-CH" dirty="0" err="1"/>
              <a:t>coal</a:t>
            </a:r>
            <a:r>
              <a:rPr lang="de-CH" dirty="0"/>
              <a:t>) </a:t>
            </a:r>
          </a:p>
          <a:p>
            <a:pPr marL="2286000" lvl="5" indent="0">
              <a:buNone/>
            </a:pPr>
            <a:r>
              <a:rPr lang="de-CH" sz="2000" dirty="0"/>
              <a:t>Russia (</a:t>
            </a:r>
            <a:r>
              <a:rPr lang="de-CH" sz="2000" dirty="0" err="1"/>
              <a:t>nuclear</a:t>
            </a:r>
            <a:r>
              <a:rPr lang="de-CH" sz="2000" dirty="0"/>
              <a:t> power, fossil </a:t>
            </a:r>
            <a:r>
              <a:rPr lang="de-CH" sz="2000" dirty="0" err="1"/>
              <a:t>fuels</a:t>
            </a:r>
            <a:r>
              <a:rPr lang="de-CH" sz="2000" dirty="0"/>
              <a:t>)</a:t>
            </a:r>
          </a:p>
          <a:p>
            <a:pPr marL="2286000" lvl="5" indent="0">
              <a:buNone/>
            </a:pPr>
            <a:r>
              <a:rPr lang="de-CH" sz="2000" dirty="0"/>
              <a:t>Iceland (geothermal </a:t>
            </a:r>
            <a:r>
              <a:rPr lang="de-CH" sz="2000" dirty="0" err="1"/>
              <a:t>energy</a:t>
            </a:r>
            <a:r>
              <a:rPr lang="de-CH" sz="2000" dirty="0"/>
              <a:t>, </a:t>
            </a:r>
            <a:r>
              <a:rPr lang="de-CH" sz="2000" dirty="0" err="1"/>
              <a:t>hydrapower</a:t>
            </a:r>
            <a:r>
              <a:rPr lang="de-CH" sz="2000" dirty="0"/>
              <a:t>)</a:t>
            </a:r>
          </a:p>
          <a:p>
            <a:pPr marL="176213" lvl="5" indent="-176213">
              <a:buFont typeface="Courier New" panose="02070309020205020404" pitchFamily="49" charset="0"/>
              <a:buChar char="o"/>
            </a:pPr>
            <a:r>
              <a:rPr lang="de-CH" sz="2000" dirty="0"/>
              <a:t> Big </a:t>
            </a:r>
            <a:r>
              <a:rPr lang="de-CH" sz="2000" dirty="0" err="1"/>
              <a:t>amount</a:t>
            </a:r>
            <a:r>
              <a:rPr lang="de-CH" sz="2000" dirty="0"/>
              <a:t> </a:t>
            </a:r>
            <a:r>
              <a:rPr lang="de-CH" sz="2000" dirty="0" err="1"/>
              <a:t>of</a:t>
            </a:r>
            <a:r>
              <a:rPr lang="de-CH" sz="2000" dirty="0"/>
              <a:t> </a:t>
            </a:r>
            <a:r>
              <a:rPr lang="de-CH" sz="2000" dirty="0" err="1"/>
              <a:t>air</a:t>
            </a:r>
            <a:r>
              <a:rPr lang="de-CH" sz="2000" dirty="0"/>
              <a:t> </a:t>
            </a:r>
            <a:r>
              <a:rPr lang="de-CH" sz="2000" dirty="0" err="1"/>
              <a:t>pollutants</a:t>
            </a:r>
            <a:endParaRPr lang="de-CH" sz="2000" dirty="0"/>
          </a:p>
        </p:txBody>
      </p:sp>
      <p:pic>
        <p:nvPicPr>
          <p:cNvPr id="3074" name="Picture 2" descr="Elektrolyse - Chemgapedia">
            <a:extLst>
              <a:ext uri="{FF2B5EF4-FFF2-40B4-BE49-F238E27FC236}">
                <a16:creationId xmlns:a16="http://schemas.microsoft.com/office/drawing/2014/main" id="{2F25D617-59A9-4AE7-9546-88580E64D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5271" y="3607750"/>
            <a:ext cx="2597149" cy="2190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979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43D6B2-720E-4197-8F2E-FF501DC78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Copper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318D8A7-399C-443F-B69A-7687BB380F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Mining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A56CFD5-FF7B-4B87-AF23-4C44CBA0456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CH" dirty="0"/>
              <a:t>Copper </a:t>
            </a:r>
            <a:r>
              <a:rPr lang="de-CH" dirty="0" err="1"/>
              <a:t>from</a:t>
            </a:r>
            <a:r>
              <a:rPr lang="de-CH" dirty="0"/>
              <a:t> </a:t>
            </a:r>
            <a:r>
              <a:rPr lang="de-CH" dirty="0" err="1"/>
              <a:t>ores</a:t>
            </a:r>
            <a:endParaRPr lang="de-CH" dirty="0"/>
          </a:p>
          <a:p>
            <a:pPr marL="0" indent="0">
              <a:buNone/>
            </a:pPr>
            <a:r>
              <a:rPr lang="de-CH" dirty="0">
                <a:solidFill>
                  <a:schemeClr val="accent1"/>
                </a:solidFill>
                <a:sym typeface="Wingdings" panose="05000000000000000000" pitchFamily="2" charset="2"/>
              </a:rPr>
              <a:t>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copper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sulphides</a:t>
            </a:r>
            <a:endParaRPr lang="de-CH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819604F-9B98-4CB8-98F8-96A5F892F6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CH" dirty="0" err="1"/>
              <a:t>Extraction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ED3CF79B-2E66-4FAA-A706-5BBA931DCB6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de-CH" dirty="0" err="1"/>
              <a:t>Sulphur</a:t>
            </a:r>
            <a:r>
              <a:rPr lang="de-CH" dirty="0"/>
              <a:t> </a:t>
            </a:r>
            <a:r>
              <a:rPr lang="de-CH" dirty="0" err="1"/>
              <a:t>seperated</a:t>
            </a:r>
            <a:r>
              <a:rPr lang="de-CH" dirty="0"/>
              <a:t> </a:t>
            </a:r>
            <a:r>
              <a:rPr lang="de-CH" dirty="0" err="1"/>
              <a:t>from</a:t>
            </a:r>
            <a:r>
              <a:rPr lang="de-CH" dirty="0"/>
              <a:t> </a:t>
            </a:r>
            <a:r>
              <a:rPr lang="de-CH" dirty="0" err="1"/>
              <a:t>copper</a:t>
            </a:r>
            <a:br>
              <a:rPr lang="de-CH" dirty="0"/>
            </a:br>
            <a:r>
              <a:rPr lang="de-CH" sz="1600" dirty="0"/>
              <a:t>(</a:t>
            </a:r>
            <a:r>
              <a:rPr lang="de-CH" sz="1600" dirty="0" err="1"/>
              <a:t>sulphur</a:t>
            </a:r>
            <a:r>
              <a:rPr lang="de-CH" sz="1600" dirty="0"/>
              <a:t> </a:t>
            </a:r>
            <a:r>
              <a:rPr lang="de-CH" sz="1600" dirty="0" err="1"/>
              <a:t>dioxide</a:t>
            </a:r>
            <a:r>
              <a:rPr lang="de-CH" sz="1600" dirty="0"/>
              <a:t> </a:t>
            </a:r>
            <a:r>
              <a:rPr lang="de-CH" sz="1600" dirty="0" err="1"/>
              <a:t>used</a:t>
            </a:r>
            <a:r>
              <a:rPr lang="de-CH" sz="1600" dirty="0"/>
              <a:t> </a:t>
            </a:r>
            <a:r>
              <a:rPr lang="de-CH" sz="1600" dirty="0" err="1"/>
              <a:t>to</a:t>
            </a:r>
            <a:r>
              <a:rPr lang="de-CH" sz="1600" dirty="0"/>
              <a:t> </a:t>
            </a:r>
            <a:r>
              <a:rPr lang="de-CH" sz="1600" dirty="0" err="1"/>
              <a:t>make</a:t>
            </a:r>
            <a:r>
              <a:rPr lang="de-CH" sz="1600" dirty="0"/>
              <a:t> </a:t>
            </a:r>
            <a:r>
              <a:rPr lang="de-CH" sz="1600" dirty="0" err="1"/>
              <a:t>sulphuric</a:t>
            </a:r>
            <a:r>
              <a:rPr lang="de-CH" sz="1600" dirty="0"/>
              <a:t> </a:t>
            </a:r>
            <a:r>
              <a:rPr lang="de-CH" sz="1600" dirty="0" err="1"/>
              <a:t>acid</a:t>
            </a:r>
            <a:r>
              <a:rPr lang="de-CH" dirty="0"/>
              <a:t>)</a:t>
            </a:r>
          </a:p>
          <a:p>
            <a:endParaRPr lang="de-CH" dirty="0"/>
          </a:p>
          <a:p>
            <a:r>
              <a:rPr lang="de-CH" dirty="0"/>
              <a:t>Copper </a:t>
            </a:r>
            <a:r>
              <a:rPr lang="de-CH" dirty="0" err="1"/>
              <a:t>processing</a:t>
            </a:r>
            <a:r>
              <a:rPr lang="de-CH" dirty="0"/>
              <a:t> </a:t>
            </a:r>
            <a:r>
              <a:rPr lang="de-CH" dirty="0" err="1"/>
              <a:t>leads</a:t>
            </a:r>
            <a:r>
              <a:rPr lang="de-CH" dirty="0"/>
              <a:t>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emission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particulate</a:t>
            </a:r>
            <a:r>
              <a:rPr lang="de-CH" dirty="0"/>
              <a:t> matter</a:t>
            </a:r>
          </a:p>
        </p:txBody>
      </p:sp>
      <p:pic>
        <p:nvPicPr>
          <p:cNvPr id="1026" name="Picture 2" descr="Mineralienatlas Lexikon">
            <a:extLst>
              <a:ext uri="{FF2B5EF4-FFF2-40B4-BE49-F238E27FC236}">
                <a16:creationId xmlns:a16="http://schemas.microsoft.com/office/drawing/2014/main" id="{D5D8AA5C-92F2-4CB9-8E0B-11CEE57D6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745" y="3713018"/>
            <a:ext cx="2207381" cy="18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2917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EF5238-C935-4D55-BAAC-57D892F2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Problems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9E7E474-7C87-4014-B90E-4D6BBD6CC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de-CH" dirty="0"/>
              <a:t> </a:t>
            </a:r>
            <a:r>
              <a:rPr lang="de-CH" dirty="0" err="1"/>
              <a:t>Sulphuric</a:t>
            </a:r>
            <a:r>
              <a:rPr lang="de-CH" dirty="0"/>
              <a:t> </a:t>
            </a:r>
            <a:r>
              <a:rPr lang="de-CH" dirty="0" err="1"/>
              <a:t>acid</a:t>
            </a:r>
            <a:r>
              <a:rPr lang="de-CH" dirty="0"/>
              <a:t> </a:t>
            </a:r>
            <a:r>
              <a:rPr lang="de-CH" dirty="0" err="1"/>
              <a:t>washed</a:t>
            </a:r>
            <a:r>
              <a:rPr lang="de-CH" dirty="0"/>
              <a:t> </a:t>
            </a:r>
            <a:r>
              <a:rPr lang="de-CH" dirty="0" err="1"/>
              <a:t>into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surrounding</a:t>
            </a:r>
            <a:r>
              <a:rPr lang="de-CH" dirty="0"/>
              <a:t> </a:t>
            </a:r>
            <a:r>
              <a:rPr lang="de-CH" dirty="0" err="1"/>
              <a:t>area</a:t>
            </a:r>
            <a:r>
              <a:rPr lang="de-CH" dirty="0"/>
              <a:t> </a:t>
            </a:r>
            <a:r>
              <a:rPr lang="de-CH" dirty="0" err="1"/>
              <a:t>by</a:t>
            </a:r>
            <a:r>
              <a:rPr lang="de-CH" dirty="0"/>
              <a:t> </a:t>
            </a:r>
            <a:r>
              <a:rPr lang="de-CH" dirty="0" err="1"/>
              <a:t>rainwater</a:t>
            </a:r>
            <a:endParaRPr lang="de-CH" dirty="0"/>
          </a:p>
          <a:p>
            <a:r>
              <a:rPr lang="de-CH" dirty="0">
                <a:solidFill>
                  <a:schemeClr val="accent1"/>
                </a:solidFill>
                <a:sym typeface="Wingdings" panose="05000000000000000000" pitchFamily="2" charset="2"/>
              </a:rPr>
              <a:t>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higly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acidic</a:t>
            </a:r>
            <a:r>
              <a:rPr lang="de-CH" dirty="0">
                <a:sym typeface="Wingdings" panose="05000000000000000000" pitchFamily="2" charset="2"/>
              </a:rPr>
              <a:t>, </a:t>
            </a:r>
            <a:r>
              <a:rPr lang="de-CH" dirty="0" err="1">
                <a:sym typeface="Wingdings" panose="05000000000000000000" pitchFamily="2" charset="2"/>
              </a:rPr>
              <a:t>toxic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concentrations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of</a:t>
            </a:r>
            <a:r>
              <a:rPr lang="de-CH" dirty="0">
                <a:sym typeface="Wingdings" panose="05000000000000000000" pitchFamily="2" charset="2"/>
              </a:rPr>
              <a:t> heavy </a:t>
            </a:r>
            <a:r>
              <a:rPr lang="de-CH" dirty="0" err="1">
                <a:sym typeface="Wingdings" panose="05000000000000000000" pitchFamily="2" charset="2"/>
              </a:rPr>
              <a:t>metals</a:t>
            </a:r>
            <a:endParaRPr lang="de-CH" dirty="0">
              <a:sym typeface="Wingdings" panose="05000000000000000000" pitchFamily="2" charset="2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de-CH" dirty="0">
                <a:sym typeface="Wingdings" panose="05000000000000000000" pitchFamily="2" charset="2"/>
              </a:rPr>
              <a:t> Strong </a:t>
            </a:r>
            <a:r>
              <a:rPr lang="de-CH" dirty="0" err="1">
                <a:sym typeface="Wingdings" panose="05000000000000000000" pitchFamily="2" charset="2"/>
              </a:rPr>
              <a:t>smelling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sulphur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dioxide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escapes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into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the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air</a:t>
            </a:r>
            <a:endParaRPr lang="de-CH" dirty="0">
              <a:sym typeface="Wingdings" panose="05000000000000000000" pitchFamily="2" charset="2"/>
            </a:endParaRPr>
          </a:p>
          <a:p>
            <a:pPr marL="268288" indent="0">
              <a:buNone/>
            </a:pPr>
            <a:r>
              <a:rPr lang="de-CH" dirty="0">
                <a:solidFill>
                  <a:schemeClr val="accent1"/>
                </a:solidFill>
                <a:sym typeface="Wingdings" panose="05000000000000000000" pitchFamily="2" charset="2"/>
              </a:rPr>
              <a:t></a:t>
            </a:r>
            <a:r>
              <a:rPr lang="de-CH" dirty="0">
                <a:sym typeface="Wingdings" panose="05000000000000000000" pitchFamily="2" charset="2"/>
              </a:rPr>
              <a:t> Irritation </a:t>
            </a:r>
            <a:r>
              <a:rPr lang="de-CH" dirty="0" err="1">
                <a:sym typeface="Wingdings" panose="05000000000000000000" pitchFamily="2" charset="2"/>
              </a:rPr>
              <a:t>of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the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mucous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membranes</a:t>
            </a:r>
            <a:r>
              <a:rPr lang="de-CH" dirty="0">
                <a:sym typeface="Wingdings" panose="05000000000000000000" pitchFamily="2" charset="2"/>
              </a:rPr>
              <a:t>* and </a:t>
            </a:r>
            <a:r>
              <a:rPr lang="de-CH" dirty="0" err="1">
                <a:sym typeface="Wingdings" panose="05000000000000000000" pitchFamily="2" charset="2"/>
              </a:rPr>
              <a:t>diseases</a:t>
            </a:r>
            <a:r>
              <a:rPr lang="de-CH" dirty="0">
                <a:sym typeface="Wingdings" panose="05000000000000000000" pitchFamily="2" charset="2"/>
              </a:rPr>
              <a:t>, </a:t>
            </a:r>
            <a:r>
              <a:rPr lang="de-CH" dirty="0" err="1">
                <a:sym typeface="Wingdings" panose="05000000000000000000" pitchFamily="2" charset="2"/>
              </a:rPr>
              <a:t>poisoning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of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soils</a:t>
            </a:r>
            <a:r>
              <a:rPr lang="de-CH" dirty="0">
                <a:sym typeface="Wingdings" panose="05000000000000000000" pitchFamily="2" charset="2"/>
              </a:rPr>
              <a:t>, </a:t>
            </a:r>
            <a:r>
              <a:rPr lang="de-CH" dirty="0" err="1">
                <a:sym typeface="Wingdings" panose="05000000000000000000" pitchFamily="2" charset="2"/>
              </a:rPr>
              <a:t>animals</a:t>
            </a:r>
            <a:r>
              <a:rPr lang="de-CH" dirty="0">
                <a:sym typeface="Wingdings" panose="05000000000000000000" pitchFamily="2" charset="2"/>
              </a:rPr>
              <a:t> and plants</a:t>
            </a:r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r>
              <a:rPr lang="de-CH" dirty="0"/>
              <a:t>* Schleimhautreizungen</a:t>
            </a:r>
          </a:p>
        </p:txBody>
      </p:sp>
      <p:pic>
        <p:nvPicPr>
          <p:cNvPr id="2050" name="Picture 2" descr="Sulphur Dioxide | IQAir">
            <a:extLst>
              <a:ext uri="{FF2B5EF4-FFF2-40B4-BE49-F238E27FC236}">
                <a16:creationId xmlns:a16="http://schemas.microsoft.com/office/drawing/2014/main" id="{5AC31927-C8C8-4D86-B8FD-FC7EE7114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4111" y="3782253"/>
            <a:ext cx="2504208" cy="2086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245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0244E2-B9AB-4050-B2AB-5463581FD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Acid rain </a:t>
            </a:r>
            <a:br>
              <a:rPr lang="de-CH" dirty="0"/>
            </a:br>
            <a:r>
              <a:rPr lang="de-CH" sz="2000" dirty="0"/>
              <a:t>(</a:t>
            </a:r>
            <a:r>
              <a:rPr lang="de-CH" sz="2000" dirty="0" err="1"/>
              <a:t>largest</a:t>
            </a:r>
            <a:r>
              <a:rPr lang="de-CH" sz="2000" dirty="0"/>
              <a:t> </a:t>
            </a:r>
            <a:r>
              <a:rPr lang="de-CH" sz="2000" dirty="0" err="1"/>
              <a:t>emission</a:t>
            </a:r>
            <a:r>
              <a:rPr lang="de-CH" sz="2000" dirty="0"/>
              <a:t> </a:t>
            </a:r>
            <a:r>
              <a:rPr lang="de-CH" sz="2000" dirty="0" err="1"/>
              <a:t>of</a:t>
            </a:r>
            <a:r>
              <a:rPr lang="de-CH" sz="2000" dirty="0"/>
              <a:t> </a:t>
            </a:r>
            <a:r>
              <a:rPr lang="de-CH" sz="2000" dirty="0" err="1"/>
              <a:t>sulphur</a:t>
            </a:r>
            <a:r>
              <a:rPr lang="de-CH" sz="2000" dirty="0"/>
              <a:t> </a:t>
            </a:r>
            <a:r>
              <a:rPr lang="de-CH" sz="2000" dirty="0" err="1"/>
              <a:t>dioxide</a:t>
            </a:r>
            <a:r>
              <a:rPr lang="de-CH" sz="2000" dirty="0"/>
              <a:t>)</a:t>
            </a: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4F4CE09-2B2C-4138-B01D-D2BDCB8C4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1. Burning </a:t>
            </a:r>
            <a:r>
              <a:rPr lang="de-CH" dirty="0" err="1"/>
              <a:t>coal</a:t>
            </a:r>
            <a:endParaRPr lang="de-CH" dirty="0"/>
          </a:p>
          <a:p>
            <a:r>
              <a:rPr lang="de-CH" dirty="0"/>
              <a:t>2. </a:t>
            </a:r>
            <a:r>
              <a:rPr lang="de-CH" dirty="0" err="1"/>
              <a:t>copper</a:t>
            </a:r>
            <a:r>
              <a:rPr lang="de-CH" dirty="0"/>
              <a:t> </a:t>
            </a:r>
            <a:r>
              <a:rPr lang="de-CH" dirty="0" err="1"/>
              <a:t>mining</a:t>
            </a:r>
            <a:endParaRPr lang="de-CH" dirty="0"/>
          </a:p>
          <a:p>
            <a:r>
              <a:rPr lang="de-CH" dirty="0"/>
              <a:t>3. </a:t>
            </a:r>
            <a:r>
              <a:rPr lang="de-CH" dirty="0" err="1"/>
              <a:t>traffic</a:t>
            </a:r>
            <a:endParaRPr lang="de-CH" dirty="0"/>
          </a:p>
          <a:p>
            <a:endParaRPr lang="de-CH" dirty="0"/>
          </a:p>
          <a:p>
            <a:r>
              <a:rPr lang="de-CH" dirty="0">
                <a:solidFill>
                  <a:schemeClr val="accent1"/>
                </a:solidFill>
                <a:sym typeface="Wingdings" panose="05000000000000000000" pitchFamily="2" charset="2"/>
              </a:rPr>
              <a:t>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acid</a:t>
            </a:r>
            <a:r>
              <a:rPr lang="de-CH" dirty="0">
                <a:sym typeface="Wingdings" panose="05000000000000000000" pitchFamily="2" charset="2"/>
              </a:rPr>
              <a:t> rain = </a:t>
            </a:r>
            <a:r>
              <a:rPr lang="de-CH" dirty="0" err="1">
                <a:sym typeface="Wingdings" panose="05000000000000000000" pitchFamily="2" charset="2"/>
              </a:rPr>
              <a:t>acid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soils</a:t>
            </a:r>
            <a:endParaRPr lang="de-CH" dirty="0">
              <a:sym typeface="Wingdings" panose="05000000000000000000" pitchFamily="2" charset="2"/>
            </a:endParaRPr>
          </a:p>
          <a:p>
            <a:pPr lvl="2"/>
            <a:r>
              <a:rPr lang="de-CH" sz="1800" dirty="0" err="1">
                <a:sym typeface="Wingdings" panose="05000000000000000000" pitchFamily="2" charset="2"/>
              </a:rPr>
              <a:t>Toxic</a:t>
            </a:r>
            <a:r>
              <a:rPr lang="de-CH" sz="1800" dirty="0">
                <a:sym typeface="Wingdings" panose="05000000000000000000" pitchFamily="2" charset="2"/>
              </a:rPr>
              <a:t> heavy </a:t>
            </a:r>
            <a:r>
              <a:rPr lang="de-CH" sz="1800" dirty="0" err="1">
                <a:sym typeface="Wingdings" panose="05000000000000000000" pitchFamily="2" charset="2"/>
              </a:rPr>
              <a:t>metals</a:t>
            </a:r>
            <a:r>
              <a:rPr lang="de-CH" sz="1800" dirty="0">
                <a:sym typeface="Wingdings" panose="05000000000000000000" pitchFamily="2" charset="2"/>
              </a:rPr>
              <a:t> </a:t>
            </a:r>
            <a:r>
              <a:rPr lang="de-CH" sz="1800" dirty="0" err="1">
                <a:sym typeface="Wingdings" panose="05000000000000000000" pitchFamily="2" charset="2"/>
              </a:rPr>
              <a:t>released</a:t>
            </a:r>
            <a:r>
              <a:rPr lang="de-CH" sz="1800" dirty="0">
                <a:sym typeface="Wingdings" panose="05000000000000000000" pitchFamily="2" charset="2"/>
              </a:rPr>
              <a:t> in </a:t>
            </a:r>
            <a:r>
              <a:rPr lang="de-CH" sz="1800" dirty="0" err="1">
                <a:sym typeface="Wingdings" panose="05000000000000000000" pitchFamily="2" charset="2"/>
              </a:rPr>
              <a:t>the</a:t>
            </a:r>
            <a:r>
              <a:rPr lang="de-CH" sz="1800" dirty="0">
                <a:sym typeface="Wingdings" panose="05000000000000000000" pitchFamily="2" charset="2"/>
              </a:rPr>
              <a:t> </a:t>
            </a:r>
            <a:r>
              <a:rPr lang="de-CH" sz="1800" dirty="0" err="1">
                <a:sym typeface="Wingdings" panose="05000000000000000000" pitchFamily="2" charset="2"/>
              </a:rPr>
              <a:t>soil</a:t>
            </a:r>
            <a:r>
              <a:rPr lang="de-CH" sz="1800" dirty="0">
                <a:sym typeface="Wingdings" panose="05000000000000000000" pitchFamily="2" charset="2"/>
              </a:rPr>
              <a:t> and plants = </a:t>
            </a:r>
            <a:r>
              <a:rPr lang="de-CH" sz="1800" dirty="0" err="1">
                <a:sym typeface="Wingdings" panose="05000000000000000000" pitchFamily="2" charset="2"/>
              </a:rPr>
              <a:t>organisms</a:t>
            </a:r>
            <a:r>
              <a:rPr lang="de-CH" sz="1800" dirty="0">
                <a:sym typeface="Wingdings" panose="05000000000000000000" pitchFamily="2" charset="2"/>
              </a:rPr>
              <a:t> </a:t>
            </a:r>
            <a:r>
              <a:rPr lang="de-CH" sz="1800" dirty="0" err="1">
                <a:sym typeface="Wingdings" panose="05000000000000000000" pitchFamily="2" charset="2"/>
              </a:rPr>
              <a:t>disturbed</a:t>
            </a:r>
            <a:r>
              <a:rPr lang="de-CH" sz="1800" dirty="0">
                <a:sym typeface="Wingdings" panose="05000000000000000000" pitchFamily="2" charset="2"/>
              </a:rPr>
              <a:t> and </a:t>
            </a:r>
            <a:r>
              <a:rPr lang="de-CH" sz="1800" dirty="0" err="1">
                <a:sym typeface="Wingdings" panose="05000000000000000000" pitchFamily="2" charset="2"/>
              </a:rPr>
              <a:t>damaged</a:t>
            </a:r>
            <a:endParaRPr lang="de-CH" sz="1800" dirty="0">
              <a:sym typeface="Wingdings" panose="05000000000000000000" pitchFamily="2" charset="2"/>
            </a:endParaRPr>
          </a:p>
          <a:p>
            <a:pPr lvl="2"/>
            <a:r>
              <a:rPr lang="de-CH" sz="1800" dirty="0">
                <a:sym typeface="Wingdings" panose="05000000000000000000" pitchFamily="2" charset="2"/>
              </a:rPr>
              <a:t>Rivers and </a:t>
            </a:r>
            <a:r>
              <a:rPr lang="de-CH" sz="1800" dirty="0" err="1">
                <a:sym typeface="Wingdings" panose="05000000000000000000" pitchFamily="2" charset="2"/>
              </a:rPr>
              <a:t>lakes</a:t>
            </a:r>
            <a:r>
              <a:rPr lang="de-CH" sz="1800" dirty="0">
                <a:sym typeface="Wingdings" panose="05000000000000000000" pitchFamily="2" charset="2"/>
              </a:rPr>
              <a:t> </a:t>
            </a:r>
            <a:r>
              <a:rPr lang="de-CH" sz="1800" dirty="0" err="1">
                <a:sym typeface="Wingdings" panose="05000000000000000000" pitchFamily="2" charset="2"/>
              </a:rPr>
              <a:t>are</a:t>
            </a:r>
            <a:r>
              <a:rPr lang="de-CH" sz="1800" dirty="0">
                <a:sym typeface="Wingdings" panose="05000000000000000000" pitchFamily="2" charset="2"/>
              </a:rPr>
              <a:t> </a:t>
            </a:r>
            <a:r>
              <a:rPr lang="de-CH" sz="1800" dirty="0" err="1">
                <a:sym typeface="Wingdings" panose="05000000000000000000" pitchFamily="2" charset="2"/>
              </a:rPr>
              <a:t>acidify</a:t>
            </a:r>
            <a:endParaRPr lang="de-CH" sz="1800" dirty="0">
              <a:sym typeface="Wingdings" panose="05000000000000000000" pitchFamily="2" charset="2"/>
            </a:endParaRPr>
          </a:p>
          <a:p>
            <a:pPr lvl="2"/>
            <a:r>
              <a:rPr lang="de-CH" sz="1800" dirty="0">
                <a:sym typeface="Wingdings" panose="05000000000000000000" pitchFamily="2" charset="2"/>
              </a:rPr>
              <a:t>Acid </a:t>
            </a:r>
            <a:r>
              <a:rPr lang="de-CH" sz="1800" dirty="0" err="1">
                <a:sym typeface="Wingdings" panose="05000000000000000000" pitchFamily="2" charset="2"/>
              </a:rPr>
              <a:t>rains</a:t>
            </a:r>
            <a:r>
              <a:rPr lang="de-CH" sz="1800" dirty="0">
                <a:sym typeface="Wingdings" panose="05000000000000000000" pitchFamily="2" charset="2"/>
              </a:rPr>
              <a:t> </a:t>
            </a:r>
            <a:r>
              <a:rPr lang="de-CH" sz="1800" dirty="0" err="1">
                <a:sym typeface="Wingdings" panose="05000000000000000000" pitchFamily="2" charset="2"/>
              </a:rPr>
              <a:t>damages</a:t>
            </a:r>
            <a:r>
              <a:rPr lang="de-CH" sz="1800" dirty="0">
                <a:sym typeface="Wingdings" panose="05000000000000000000" pitchFamily="2" charset="2"/>
              </a:rPr>
              <a:t> </a:t>
            </a:r>
            <a:r>
              <a:rPr lang="de-CH" sz="1800" dirty="0" err="1">
                <a:sym typeface="Wingdings" panose="05000000000000000000" pitchFamily="2" charset="2"/>
              </a:rPr>
              <a:t>buildings</a:t>
            </a:r>
            <a:r>
              <a:rPr lang="de-CH" sz="1800" dirty="0">
                <a:sym typeface="Wingdings" panose="05000000000000000000" pitchFamily="2" charset="2"/>
              </a:rPr>
              <a:t> and </a:t>
            </a:r>
            <a:r>
              <a:rPr lang="de-CH" sz="1800" dirty="0" err="1">
                <a:sym typeface="Wingdings" panose="05000000000000000000" pitchFamily="2" charset="2"/>
              </a:rPr>
              <a:t>sculptures</a:t>
            </a:r>
            <a:r>
              <a:rPr lang="de-CH" sz="1800" dirty="0">
                <a:sym typeface="Wingdings" panose="05000000000000000000" pitchFamily="2" charset="2"/>
              </a:rPr>
              <a:t> </a:t>
            </a:r>
            <a:endParaRPr lang="de-CH" sz="1800" dirty="0"/>
          </a:p>
          <a:p>
            <a:endParaRPr lang="de-CH" dirty="0"/>
          </a:p>
        </p:txBody>
      </p:sp>
      <p:pic>
        <p:nvPicPr>
          <p:cNvPr id="3074" name="Picture 2" descr="File:Acid rain woods1.JPG - Wikimedia Commons">
            <a:extLst>
              <a:ext uri="{FF2B5EF4-FFF2-40B4-BE49-F238E27FC236}">
                <a16:creationId xmlns:a16="http://schemas.microsoft.com/office/drawing/2014/main" id="{C1FEC810-3192-430A-97EE-DD1CE96AC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685" y="4378114"/>
            <a:ext cx="2335260" cy="1751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2471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9C14CE-A861-4AD6-994E-7C23981A6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Question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EB9A2A9-F3FD-407A-B599-6FA17FFF43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CH" sz="2400" b="1" i="1" dirty="0" err="1"/>
              <a:t>What</a:t>
            </a:r>
            <a:r>
              <a:rPr lang="de-CH" sz="2400" b="1" i="1" dirty="0"/>
              <a:t> </a:t>
            </a:r>
            <a:r>
              <a:rPr lang="de-CH" sz="2400" b="1" i="1" dirty="0" err="1"/>
              <a:t>makes</a:t>
            </a:r>
            <a:r>
              <a:rPr lang="de-CH" sz="2400" b="1" i="1" dirty="0"/>
              <a:t> «</a:t>
            </a:r>
            <a:r>
              <a:rPr lang="de-CH" sz="2400" b="1" i="1" dirty="0" err="1"/>
              <a:t>red</a:t>
            </a:r>
            <a:r>
              <a:rPr lang="de-CH" sz="2400" b="1" i="1" dirty="0"/>
              <a:t> </a:t>
            </a:r>
            <a:r>
              <a:rPr lang="de-CH" sz="2400" b="1" i="1" dirty="0" err="1"/>
              <a:t>mud</a:t>
            </a:r>
            <a:r>
              <a:rPr lang="de-CH" sz="2400" b="1" i="1" dirty="0"/>
              <a:t>»?</a:t>
            </a:r>
          </a:p>
          <a:p>
            <a:endParaRPr lang="de-CH" sz="2400" dirty="0"/>
          </a:p>
          <a:p>
            <a:pPr>
              <a:buFont typeface="Courier New" panose="02070309020205020404" pitchFamily="49" charset="0"/>
              <a:buChar char="o"/>
            </a:pPr>
            <a:r>
              <a:rPr lang="de-CH" sz="2400" dirty="0"/>
              <a:t> </a:t>
            </a:r>
            <a:r>
              <a:rPr lang="de-CH" sz="2400" dirty="0" err="1"/>
              <a:t>dirt</a:t>
            </a:r>
            <a:endParaRPr lang="de-CH" sz="2400" dirty="0"/>
          </a:p>
          <a:p>
            <a:pPr>
              <a:buFont typeface="Courier New" panose="02070309020205020404" pitchFamily="49" charset="0"/>
              <a:buChar char="o"/>
            </a:pPr>
            <a:r>
              <a:rPr lang="de-CH" sz="2400" dirty="0"/>
              <a:t> </a:t>
            </a:r>
            <a:r>
              <a:rPr lang="de-CH" sz="2400" dirty="0" err="1"/>
              <a:t>process</a:t>
            </a:r>
            <a:r>
              <a:rPr lang="de-CH" sz="2400" dirty="0"/>
              <a:t> </a:t>
            </a:r>
            <a:r>
              <a:rPr lang="de-CH" sz="2400" dirty="0" err="1"/>
              <a:t>of</a:t>
            </a:r>
            <a:r>
              <a:rPr lang="de-CH" sz="2400" dirty="0"/>
              <a:t> </a:t>
            </a:r>
            <a:r>
              <a:rPr lang="de-CH" sz="2400" dirty="0" err="1"/>
              <a:t>aluminium</a:t>
            </a:r>
            <a:r>
              <a:rPr lang="de-CH" sz="2400" dirty="0"/>
              <a:t> </a:t>
            </a:r>
            <a:r>
              <a:rPr lang="de-CH" sz="2400" dirty="0" err="1"/>
              <a:t>extraction</a:t>
            </a:r>
            <a:endParaRPr lang="de-CH" sz="2400" dirty="0"/>
          </a:p>
          <a:p>
            <a:pPr>
              <a:buFont typeface="Courier New" panose="02070309020205020404" pitchFamily="49" charset="0"/>
              <a:buChar char="o"/>
            </a:pPr>
            <a:r>
              <a:rPr lang="de-CH" sz="2400" dirty="0"/>
              <a:t> </a:t>
            </a:r>
            <a:r>
              <a:rPr lang="de-CH" sz="2400" dirty="0" err="1"/>
              <a:t>process</a:t>
            </a:r>
            <a:r>
              <a:rPr lang="de-CH" sz="2400" dirty="0"/>
              <a:t> </a:t>
            </a:r>
            <a:r>
              <a:rPr lang="de-CH" sz="2400" dirty="0" err="1"/>
              <a:t>of</a:t>
            </a:r>
            <a:r>
              <a:rPr lang="de-CH" sz="2400" dirty="0"/>
              <a:t> </a:t>
            </a:r>
            <a:r>
              <a:rPr lang="de-CH" sz="2400" dirty="0" err="1"/>
              <a:t>copper</a:t>
            </a:r>
            <a:r>
              <a:rPr lang="de-CH" sz="2400" dirty="0"/>
              <a:t> </a:t>
            </a:r>
            <a:r>
              <a:rPr lang="de-CH" sz="2400" dirty="0" err="1"/>
              <a:t>extraction</a:t>
            </a:r>
            <a:endParaRPr lang="de-CH" sz="2400" dirty="0"/>
          </a:p>
        </p:txBody>
      </p:sp>
      <p:pic>
        <p:nvPicPr>
          <p:cNvPr id="4" name="Picture 4" descr="Rotschlamm">
            <a:extLst>
              <a:ext uri="{FF2B5EF4-FFF2-40B4-BE49-F238E27FC236}">
                <a16:creationId xmlns:a16="http://schemas.microsoft.com/office/drawing/2014/main" id="{A379B5E4-46BB-4C9E-B5B2-B228061FE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805" y="2731223"/>
            <a:ext cx="4615875" cy="262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2313911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B42D6C-3364-4CF2-926F-48A662B5F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The End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6792763-05FB-4CAA-B3C1-F19402975B22}"/>
              </a:ext>
            </a:extLst>
          </p:cNvPr>
          <p:cNvSpPr txBox="1"/>
          <p:nvPr/>
        </p:nvSpPr>
        <p:spPr>
          <a:xfrm>
            <a:off x="1097280" y="1958108"/>
            <a:ext cx="638232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000" dirty="0"/>
              <a:t>Sources:</a:t>
            </a:r>
          </a:p>
          <a:p>
            <a:endParaRPr lang="de-CH" sz="1000" dirty="0"/>
          </a:p>
          <a:p>
            <a:r>
              <a:rPr lang="de-CH" sz="1000" dirty="0"/>
              <a:t>https://sway.office.com/31XYW2LAAaZdehgI</a:t>
            </a:r>
          </a:p>
          <a:p>
            <a:r>
              <a:rPr lang="de-CH" sz="1000" dirty="0"/>
              <a:t>https://www.google.com/search?q=acide+rain&amp;tbm=isch&amp;ved=2ahUKEwi04ILtu47sAhWB-6QKHVr_CVUQ2-cCegQIABAA&amp;oq=acide+rain&amp;gs_lcp=CgNpbWcQAzIECAAQEzoECAAQQzoFCAAQsQM6AggAOgQIABAeOgYIABAeEBM6CAgAEAUQHhATOggIABAIEB4QE1CIyxpYg9MaYPvUGmgAcAB4AIABngGIAdEJkgEDMi44mAEAoAEBqgELZ3dzLXdpei1pbWfAAQE&amp;sclient=img&amp;ei=MDZzX7SIK4H3kwXa_qeoBQ&amp;bih=722&amp;biw=1536&amp;rlz=1C1GCEA_enCH914CH914#imgrc=v1IMKieMNmOjlM</a:t>
            </a:r>
          </a:p>
          <a:p>
            <a:r>
              <a:rPr lang="de-CH" sz="1000" dirty="0"/>
              <a:t>https://www.google.com/search?q=sulphur+dioxide&amp;tbm=isch&amp;ved=2ahUKEwjakv-luY7sAhWP76QKHb6OAWkQ2-cCegQIABAA&amp;oq=sulphur+dioxide&amp;gs_lcp=CgNpbWcQAzICCAAyBAgAEB4yBAgAEB4yBAgAEB4yBAgAEB4yBAgAEB4yBAgAEB4yBAgAEB4yBAgAEB4yBAgAEB46BAgAEEM6BQgAELEDUI3EKVj24SlghuMpaABwAHgAgAGwAYgB7w6SAQQwLjE0mAEAoAEBqgELZ3dzLXdpei1pbWfAAQE&amp;sclient=img&amp;ei=gjNzX9rJNY_fkwW-nYbIBg&amp;bih=722&amp;biw=1536&amp;rlz=1C1GCEA_enCH914CH914#imgrc=qpsS2JoDUzBwcM</a:t>
            </a:r>
          </a:p>
          <a:p>
            <a:r>
              <a:rPr lang="de-CH" sz="1000" dirty="0"/>
              <a:t>https://www.google.com/search?q=kupfererz&amp;tbm=isch&amp;ved=2ahUKEwiZ3qCauY7sAhWPD-wKHTSEDS4Q2-cCegQIABAA&amp;oq=kupfererz&amp;gs_lcp=CgNpbWcQAzICCAAyAggAMgIIADICCAAyBAgAEBgyBAgAEBgyBAgAEBgyBAgAEBgyBAgAEBgyBAgAEBg6BAgAEEM6BQgAELEDOgYIABAFEB5Qoa8BWL2zAWDotQFoAHAAeACAAZkBiAGoBZIBAzAuNZgBAKABAaoBC2d3cy13aXotaW1nwAEB&amp;sclient=img&amp;ei=ajNzX5mBEI-fsAe0iLbwAg&amp;bih=722&amp;biw=1536&amp;rlz=1C1GCEA_enCH914CH914#imgrc=J_Gs6ZTgbYVzfM</a:t>
            </a:r>
          </a:p>
          <a:p>
            <a:r>
              <a:rPr lang="de-CH" sz="1000" dirty="0"/>
              <a:t>https://www.google.com/search?q=bauxid&amp;tbm=isch&amp;ved=2ahUKEwjV7ub4vo7sAhWIq6QKHZEJC54Q2-cCegQIABAA&amp;oq=bauxid&amp;gs_lcp=CgNpbWcQAzICCAAyBggAEAoQGDoECAAQQzoFCAAQsQM6BwgAELEDEENQvo8DWNCYA2DrmQNoAHAAeACAAZ0BiAH1BpIBAzAuNpgBAKABAaoBC2d3cy13aXotaW1nwAEB&amp;sclient=img&amp;ei=bjlzX9X_K4jXkgWRk6zwCQ&amp;bih=722&amp;biw=1536&amp;rlz=1C1GCEA_enCH914CH914#imgrc=ol5DnBjiLG7UTM</a:t>
            </a:r>
          </a:p>
          <a:p>
            <a:r>
              <a:rPr lang="de-CH" sz="1000" dirty="0"/>
              <a:t>https://www.google.com/search?q=bergbau&amp;tbm=isch&amp;ved=2ahUKEwjzna2wv47sAhVigqQKHf6mAkoQ2-cCegQIABAA&amp;oq=bergbau&amp;gs_lcp=CgNpbWcQAzICCAAyAggAMgIIADICCAAyAggAMgIIADICCAAyAggAMgIIADICCAA6BQgAELEDUNerAVjQtgFgqL0BaABwAHgAgAGHAYgBhAaSAQMxLjaYAQCgAQGqAQtnd3Mtd2l6LWltZ8ABAQ&amp;sclient=img&amp;ei=4zlzX7OgDeKEkgX-zYrQBA&amp;bih=722&amp;biw=1536&amp;rlz=1C1GCEA_enCH914CH914#imgrc=ZMydq-eoniyB4M</a:t>
            </a:r>
          </a:p>
          <a:p>
            <a:endParaRPr lang="de-CH" sz="1000" dirty="0"/>
          </a:p>
        </p:txBody>
      </p:sp>
    </p:spTree>
    <p:extLst>
      <p:ext uri="{BB962C8B-B14F-4D97-AF65-F5344CB8AC3E}">
        <p14:creationId xmlns:p14="http://schemas.microsoft.com/office/powerpoint/2010/main" val="99026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ückblick">
  <a:themeElements>
    <a:clrScheme name="Rückblick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ückblick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ückblick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TM02900769[[fn=Rückblick]]</Template>
  <TotalTime>0</TotalTime>
  <Words>692</Words>
  <Application>Microsoft Office PowerPoint</Application>
  <PresentationFormat>Breitbild</PresentationFormat>
  <Paragraphs>103</Paragraphs>
  <Slides>15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Courier New</vt:lpstr>
      <vt:lpstr>Wingdings</vt:lpstr>
      <vt:lpstr>Rückblick</vt:lpstr>
      <vt:lpstr>Mining and the enviroment</vt:lpstr>
      <vt:lpstr>Enviromental impact</vt:lpstr>
      <vt:lpstr>Influence on flora and fauna </vt:lpstr>
      <vt:lpstr>Various spheres</vt:lpstr>
      <vt:lpstr>Lithosphere &amp; Biosphere</vt:lpstr>
      <vt:lpstr>Atmosphere &amp; Hydrosphere</vt:lpstr>
      <vt:lpstr>Anthroposphere</vt:lpstr>
      <vt:lpstr>Aluminium</vt:lpstr>
      <vt:lpstr>Problems</vt:lpstr>
      <vt:lpstr>Electrolysis</vt:lpstr>
      <vt:lpstr>Copper</vt:lpstr>
      <vt:lpstr>Problems</vt:lpstr>
      <vt:lpstr>Acid rain  (largest emission of sulphur dioxide)</vt:lpstr>
      <vt:lpstr>Question</vt:lpstr>
      <vt:lpstr>The 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Mining and the enviroment</dc:title>
  <dc:creator>Hess Tamara Célina</dc:creator>
  <cp:lastModifiedBy>Hess Tamara Célina</cp:lastModifiedBy>
  <cp:revision>20</cp:revision>
  <dcterms:created xsi:type="dcterms:W3CDTF">2020-09-22T14:29:53Z</dcterms:created>
  <dcterms:modified xsi:type="dcterms:W3CDTF">2020-09-29T13:53:34Z</dcterms:modified>
</cp:coreProperties>
</file>